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sldIdLst>
    <p:sldId id="258" r:id="rId2"/>
    <p:sldId id="256" r:id="rId3"/>
    <p:sldId id="257" r:id="rId4"/>
    <p:sldId id="261" r:id="rId5"/>
    <p:sldId id="259" r:id="rId6"/>
    <p:sldId id="269" r:id="rId7"/>
    <p:sldId id="263" r:id="rId8"/>
    <p:sldId id="271" r:id="rId9"/>
    <p:sldId id="267" r:id="rId10"/>
    <p:sldId id="262" r:id="rId11"/>
    <p:sldId id="285" r:id="rId12"/>
    <p:sldId id="286" r:id="rId13"/>
    <p:sldId id="264" r:id="rId14"/>
    <p:sldId id="265" r:id="rId15"/>
    <p:sldId id="275" r:id="rId16"/>
    <p:sldId id="284" r:id="rId17"/>
    <p:sldId id="276" r:id="rId18"/>
    <p:sldId id="277" r:id="rId19"/>
    <p:sldId id="278" r:id="rId20"/>
    <p:sldId id="272" r:id="rId21"/>
    <p:sldId id="273" r:id="rId22"/>
    <p:sldId id="291" r:id="rId23"/>
    <p:sldId id="290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560C710-79B0-504A-AFB8-8BEF7FC8F004}">
          <p14:sldIdLst>
            <p14:sldId id="258"/>
            <p14:sldId id="256"/>
            <p14:sldId id="257"/>
            <p14:sldId id="261"/>
            <p14:sldId id="259"/>
            <p14:sldId id="269"/>
            <p14:sldId id="263"/>
            <p14:sldId id="271"/>
            <p14:sldId id="267"/>
          </p14:sldIdLst>
        </p14:section>
        <p14:section name="Grace ideas" id="{0944BB60-3764-A14D-974B-F08F25A37675}">
          <p14:sldIdLst>
            <p14:sldId id="262"/>
            <p14:sldId id="285"/>
            <p14:sldId id="286"/>
          </p14:sldIdLst>
        </p14:section>
        <p14:section name="CYGNSS" id="{7CECEBF9-D003-984A-A903-28C8C080F03F}">
          <p14:sldIdLst>
            <p14:sldId id="264"/>
            <p14:sldId id="265"/>
            <p14:sldId id="275"/>
            <p14:sldId id="284"/>
            <p14:sldId id="276"/>
            <p14:sldId id="277"/>
            <p14:sldId id="278"/>
            <p14:sldId id="272"/>
            <p14:sldId id="273"/>
            <p14:sldId id="291"/>
            <p14:sldId id="29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66"/>
    <p:restoredTop sz="94853"/>
  </p:normalViewPr>
  <p:slideViewPr>
    <p:cSldViewPr snapToGrid="0">
      <p:cViewPr varScale="1">
        <p:scale>
          <a:sx n="135" d="100"/>
          <a:sy n="135" d="100"/>
        </p:scale>
        <p:origin x="57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AFDE96-7A3C-2F41-AA9E-4EBF05597110}" type="datetimeFigureOut">
              <a:rPr lang="en-US" smtClean="0"/>
              <a:t>1/21/26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D911E4-B10F-3D48-A909-F10F1FA4D5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2242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D911E4-B10F-3D48-A909-F10F1FA4D5D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1884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CDF8B-29C0-104B-ACA9-194453BC9C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E429EE-F2AF-68AF-BAC6-4009C21A53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DCB06A-7AB4-9B47-3567-40A52AF7FF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78234A-723B-6548-923D-FBF837F7F2A2}" type="datetimeFigureOut">
              <a:rPr lang="en-US" smtClean="0"/>
              <a:t>1/21/26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127ED1-8F18-F373-0E6E-898262A3CF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FF1033-B1C4-6297-B87B-F1F1B3B88E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A4FD5A-A171-0F4A-846E-1DA2B2194A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7804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417C2D-F552-4ED5-585E-1CC13FB51E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44978C-9E20-BFDA-793C-57CCCB70A6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D2FB08-2ED7-8CA8-1362-2DEE5134E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78234A-723B-6548-923D-FBF837F7F2A2}" type="datetimeFigureOut">
              <a:rPr lang="en-US" smtClean="0"/>
              <a:t>1/21/26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C4B2CA-FBDE-D009-7B97-B237B460A8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B7EC27-76FC-C624-B14B-959E5CB0D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A4FD5A-A171-0F4A-846E-1DA2B2194A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8358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164DA81-E8EF-AFBF-14AA-BA2B926E6C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6E50B30-215B-3DA4-E1FC-5FCA7C4032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0A6F6F-B9FB-8AB9-83A8-377B0AE76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78234A-723B-6548-923D-FBF837F7F2A2}" type="datetimeFigureOut">
              <a:rPr lang="en-US" smtClean="0"/>
              <a:t>1/21/26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02784F-43E9-D90C-102B-3CEF4F811B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CB389C-6EC3-5B79-4562-5AD065C09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A4FD5A-A171-0F4A-846E-1DA2B2194A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3551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8E03F-FA4D-E590-1397-0AB93AD6C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F70277-5A7F-80F0-2F8B-424971B664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90CA7C-94EB-653E-C869-5BC022F064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78234A-723B-6548-923D-FBF837F7F2A2}" type="datetimeFigureOut">
              <a:rPr lang="en-US" smtClean="0"/>
              <a:t>1/21/26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2774F0-0C08-5B91-5747-B7AAFFB4A8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72AB79-B9CD-9817-17C5-5555AA3012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A4FD5A-A171-0F4A-846E-1DA2B2194A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2200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2F5FC-BDCF-A3E9-C88D-8720FD9242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11A1D3-7EB9-E5B0-4786-7D59C3DC9F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85F696-4CB9-7B07-BC80-34CB356CDD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78234A-723B-6548-923D-FBF837F7F2A2}" type="datetimeFigureOut">
              <a:rPr lang="en-US" smtClean="0"/>
              <a:t>1/21/26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8F1BF1-0365-ECD7-1014-44D11A090A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4167EA-B5D1-4C56-ED9B-0CD63319EA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A4FD5A-A171-0F4A-846E-1DA2B2194A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516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755603-C683-26A6-FFBD-6B12DD2900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DFD7CC-E238-32E9-D0DB-7E5833E9B3F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265E3B-06DC-35EB-0ABA-3CE7574AEA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69F25D-84D6-4B38-FD05-E54F7E28D0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78234A-723B-6548-923D-FBF837F7F2A2}" type="datetimeFigureOut">
              <a:rPr lang="en-US" smtClean="0"/>
              <a:t>1/21/26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B6BAF4-E73F-4586-40FF-E3380840A5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2A7D40-96B1-FA71-4E22-397D0FFF68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A4FD5A-A171-0F4A-846E-1DA2B2194A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5626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679391-A3CE-A269-46F5-0730455034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9CC635-2CC3-AA8F-57B3-362491DFEC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0AA748-963A-558D-CB98-4F7D24B536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67A54BB-EBC1-CB84-974D-20300EE126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440F52F-B796-24EA-A21A-32D360EED86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4AF4551-E4FE-88D7-5130-27233DCAAA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78234A-723B-6548-923D-FBF837F7F2A2}" type="datetimeFigureOut">
              <a:rPr lang="en-US" smtClean="0"/>
              <a:t>1/21/26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125DE24-BA9C-C584-DC03-8598338BBB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A0561D5-E883-EC6D-7E0B-D6CD5D3C4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A4FD5A-A171-0F4A-846E-1DA2B2194A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8778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20BE7-55C7-C13E-DC8A-CB026A590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850E9E-3FBF-8355-FB80-72025348C2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78234A-723B-6548-923D-FBF837F7F2A2}" type="datetimeFigureOut">
              <a:rPr lang="en-US" smtClean="0"/>
              <a:t>1/21/26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8FEA39-F758-6517-04D1-8812259277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CE18BB-3B85-A643-4605-3AF171E42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A4FD5A-A171-0F4A-846E-1DA2B2194A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0071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52A14D3-BBDE-94DB-9B70-1B7F1AAC7D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78234A-723B-6548-923D-FBF837F7F2A2}" type="datetimeFigureOut">
              <a:rPr lang="en-US" smtClean="0"/>
              <a:t>1/21/26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E0D9709-F83F-1AB2-1A34-CB4316A631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735756-0C58-DF42-C785-99687BD26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A4FD5A-A171-0F4A-846E-1DA2B2194A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6162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20E5D-7EF5-FE2A-416D-7A972E469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4A4CA5-B31B-FCFC-9F8C-6DE0BC5201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BEE01E-4D58-6E08-607A-7AE03B9AD1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25E88C-AD83-6849-B46A-21E977307F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78234A-723B-6548-923D-FBF837F7F2A2}" type="datetimeFigureOut">
              <a:rPr lang="en-US" smtClean="0"/>
              <a:t>1/21/26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9B2D07-F7BE-46EB-1E18-7369FB5DE5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B1F47D-F606-8FD4-97DF-2172C0EC5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A4FD5A-A171-0F4A-846E-1DA2B2194A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5232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1E5425-E4A1-0A0D-9A6D-233FD616EF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1C829FC-BFDB-0F85-605B-0FBAD978220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9BBFAE-499B-0E4C-AF30-9E10976768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99EB52-A876-F8EA-907E-F543807A5D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78234A-723B-6548-923D-FBF837F7F2A2}" type="datetimeFigureOut">
              <a:rPr lang="en-US" smtClean="0"/>
              <a:t>1/21/26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67ED1D-CB37-742D-E46A-6E64EAF400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5747E6-2C12-BE8E-A5DB-153FF95E5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A4FD5A-A171-0F4A-846E-1DA2B2194A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6712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5F5E9EA-D509-65E7-483E-1B1AF0C946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368C7B-2997-17F9-78AB-3A9CF44ED8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F7660B-9F1D-9F98-A0FD-B5FD284C4A0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C78234A-723B-6548-923D-FBF837F7F2A2}" type="datetimeFigureOut">
              <a:rPr lang="en-US" smtClean="0"/>
              <a:t>1/21/26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B81540-A754-FCE1-3B20-71BA7E8F296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F1E3F2-7558-BFA2-39EA-87FD8F7BD4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6A4FD5A-A171-0F4A-846E-1DA2B2194A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71736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ciencedirect.com/science/article/abs/pii/S002216941200892X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B6D78B-DECB-D8AA-CA30-0D866CFCA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DSWE comparison figures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3E099D-F14D-9549-CE47-1756507671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514350" indent="-514350">
              <a:buAutoNum type="arabicPeriod"/>
            </a:pPr>
            <a:r>
              <a:rPr lang="en-US" dirty="0"/>
              <a:t>Monthly inundation record.   </a:t>
            </a:r>
          </a:p>
          <a:p>
            <a:pPr marL="971550" lvl="1" indent="-514350">
              <a:buAutoNum type="arabicPeriod"/>
            </a:pPr>
            <a:r>
              <a:rPr lang="en-US" dirty="0"/>
              <a:t>Landsat and sentinel visual comparison</a:t>
            </a:r>
          </a:p>
          <a:p>
            <a:pPr marL="0" indent="0">
              <a:buNone/>
            </a:pPr>
            <a:endParaRPr lang="en-US" dirty="0"/>
          </a:p>
          <a:p>
            <a:pPr marL="514350" indent="-514350">
              <a:buAutoNum type="arabicPeriod"/>
            </a:pPr>
            <a:r>
              <a:rPr lang="en-US" dirty="0"/>
              <a:t>Comparison to previous multiyear records</a:t>
            </a:r>
          </a:p>
          <a:p>
            <a:pPr marL="971550" lvl="1" indent="-514350">
              <a:buAutoNum type="arabicPeriod"/>
            </a:pPr>
            <a:r>
              <a:rPr lang="en-US" dirty="0"/>
              <a:t>Annual inundation extent timeseries</a:t>
            </a:r>
          </a:p>
          <a:p>
            <a:pPr marL="457200" lvl="1" indent="0">
              <a:buNone/>
            </a:pPr>
            <a:r>
              <a:rPr lang="en-US" dirty="0"/>
              <a:t> IL and DSWE </a:t>
            </a:r>
          </a:p>
          <a:p>
            <a:pPr marL="971550" lvl="1" indent="-514350">
              <a:buAutoNum type="arabicPeriod"/>
            </a:pPr>
            <a:endParaRPr lang="en-US" dirty="0"/>
          </a:p>
          <a:p>
            <a:pPr marL="514350" indent="-514350">
              <a:buAutoNum type="arabicPeriod"/>
            </a:pPr>
            <a:r>
              <a:rPr lang="en-US" dirty="0"/>
              <a:t>Seasonality</a:t>
            </a:r>
          </a:p>
          <a:p>
            <a:pPr marL="514350" indent="-514350">
              <a:buAutoNum type="arabicPeriod"/>
            </a:pPr>
            <a:endParaRPr lang="en-US" dirty="0"/>
          </a:p>
          <a:p>
            <a:pPr marL="514350" indent="-514350">
              <a:buAutoNum type="arabicPeriod"/>
            </a:pPr>
            <a:r>
              <a:rPr lang="en-US" dirty="0"/>
              <a:t>Comparison to other climate records </a:t>
            </a:r>
          </a:p>
          <a:p>
            <a:pPr marL="971550" lvl="1" indent="-514350">
              <a:buAutoNum type="arabicPeriod"/>
            </a:pPr>
            <a:r>
              <a:rPr lang="en-US" dirty="0"/>
              <a:t>Comparison to GRACE, water tower precipitation, delta </a:t>
            </a:r>
            <a:r>
              <a:rPr lang="en-US" dirty="0" err="1"/>
              <a:t>precip</a:t>
            </a:r>
            <a:endParaRPr lang="en-US" dirty="0"/>
          </a:p>
          <a:p>
            <a:pPr marL="971550" lvl="1" indent="-514350"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7824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2E81AA8-83CC-474B-5296-27197842DD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09" y="544273"/>
            <a:ext cx="11396190" cy="4753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5721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F693983F-8624-E931-680D-D861D4A348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9814"/>
            <a:ext cx="9032480" cy="3557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F0F7A5CE-B901-0122-1633-1E1F99D47F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704256"/>
            <a:ext cx="9032480" cy="3557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52517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>
            <a:extLst>
              <a:ext uri="{FF2B5EF4-FFF2-40B4-BE49-F238E27FC236}">
                <a16:creationId xmlns:a16="http://schemas.microsoft.com/office/drawing/2014/main" id="{481F0C36-8974-5D7C-B171-34E527A144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71926"/>
            <a:ext cx="6096000" cy="4029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2CE9CE30-EEFB-70F2-F6A6-BDD4023A27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9853" y="747236"/>
            <a:ext cx="6096002" cy="4029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2779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88D07E66-256B-5755-5C45-FFEAFB9E4F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00" y="457200"/>
            <a:ext cx="12014200" cy="594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83677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619A6E5D-591A-D876-3C77-96D7E54D37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125" y="0"/>
            <a:ext cx="106997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8688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B17E381-8AC2-5FB2-B028-3C3994D3EF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125" y="-11575"/>
            <a:ext cx="106997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13550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35E8DA59-0A27-5E01-7E3F-C24511D3C3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850" y="125952"/>
            <a:ext cx="11290300" cy="558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D2A873D-95BC-E58A-B766-BCA40BC125A0}"/>
              </a:ext>
            </a:extLst>
          </p:cNvPr>
          <p:cNvSpPr txBox="1"/>
          <p:nvPr/>
        </p:nvSpPr>
        <p:spPr>
          <a:xfrm>
            <a:off x="904973" y="5977903"/>
            <a:ext cx="73057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Why does CYNSS show a later peak than DSWE in surface water extent?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03093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C5AB647F-790E-631C-2FA2-98218F836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85799"/>
            <a:ext cx="12260082" cy="5517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66517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A1FBF059-320B-6704-EDA6-316BA452F8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85800"/>
            <a:ext cx="121920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01822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DDBB37A1-AF00-C1CF-FED5-0C53DAC495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85800"/>
            <a:ext cx="121920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66978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BA6E2E82-4212-336D-A945-1C154D03E9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995" y="642551"/>
            <a:ext cx="8879685" cy="3991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92002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D0A09A33-52C8-57E6-6DA6-F36ECA7AA5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7037"/>
            <a:ext cx="12192000" cy="3001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61340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104EF181-5748-8713-9643-7B968A6D38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047" y="-136096"/>
            <a:ext cx="9580075" cy="6573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62518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A3F644-B616-9B1C-3CA3-C263DDA29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6C8BB0-B378-887D-3CD0-D4A5C23ADD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8613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76E1E3-482C-590D-2787-C02FF3788D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7645"/>
            <a:ext cx="10515600" cy="5809318"/>
          </a:xfrm>
        </p:spPr>
        <p:txBody>
          <a:bodyPr>
            <a:normAutofit fontScale="77500" lnSpcReduction="20000"/>
          </a:bodyPr>
          <a:lstStyle/>
          <a:p>
            <a:r>
              <a:rPr lang="en-US" b="1" dirty="0"/>
              <a:t>Oscillation time period (what “multi-decadal” means here)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They describe persistent wet/dry phases on </a:t>
            </a:r>
            <a:r>
              <a:rPr lang="en-US" b="1" dirty="0"/>
              <a:t>multi-decadal (≈30+ year)</a:t>
            </a:r>
            <a:r>
              <a:rPr lang="en-US" dirty="0"/>
              <a:t> time scales in Okavango flows. (</a:t>
            </a:r>
            <a:r>
              <a:rPr lang="en-US" dirty="0">
                <a:hlinkClick r:id="rId2" tooltip="Multi-decadal oscillations in the hydro-climate of the Okavango River system during the past and under a changing climate - ScienceDirect"/>
              </a:rPr>
              <a:t>ScienceDirect</a:t>
            </a:r>
            <a:r>
              <a:rPr lang="en-US" dirty="0"/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Prior Fourier analyses they cite found </a:t>
            </a:r>
            <a:r>
              <a:rPr lang="en-US" b="1" dirty="0"/>
              <a:t>~60–80-year</a:t>
            </a:r>
            <a:r>
              <a:rPr lang="en-US" dirty="0"/>
              <a:t> quasi-periodicity (the main band they focus on), plus </a:t>
            </a:r>
            <a:r>
              <a:rPr lang="en-US" b="1" dirty="0"/>
              <a:t>~16–18-year</a:t>
            </a:r>
            <a:r>
              <a:rPr lang="en-US" dirty="0"/>
              <a:t> and </a:t>
            </a:r>
            <a:r>
              <a:rPr lang="en-US" b="1" dirty="0"/>
              <a:t>~3–8-year</a:t>
            </a:r>
            <a:r>
              <a:rPr lang="en-US" dirty="0"/>
              <a:t> variability. (</a:t>
            </a:r>
            <a:r>
              <a:rPr lang="en-US" dirty="0">
                <a:hlinkClick r:id="rId2" tooltip="Multi-decadal oscillations in the hydro-climate of the Okavango River system during the past and under a changing climate - ScienceDirect"/>
              </a:rPr>
              <a:t>ScienceDirect</a:t>
            </a:r>
            <a:r>
              <a:rPr lang="en-US" dirty="0"/>
              <a:t>)</a:t>
            </a:r>
          </a:p>
          <a:p>
            <a:r>
              <a:rPr lang="en-US" b="1" dirty="0"/>
              <a:t>Likely sources of the oscillations (what drives them)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Immediate driver:</a:t>
            </a:r>
            <a:r>
              <a:rPr lang="en-US" dirty="0"/>
              <a:t> multi-decadal variability in </a:t>
            </a:r>
            <a:r>
              <a:rPr lang="en-US" b="1" dirty="0"/>
              <a:t>rainfall</a:t>
            </a:r>
            <a:r>
              <a:rPr lang="en-US" dirty="0"/>
              <a:t>, with the paper emphasizing that a relatively weak rainfall signal can be </a:t>
            </a:r>
            <a:r>
              <a:rPr lang="en-US" b="1" dirty="0"/>
              <a:t>amplified by catchment processes</a:t>
            </a:r>
            <a:r>
              <a:rPr lang="en-US" dirty="0"/>
              <a:t> into stronger multi-decadal swings in river flow and delta wetting/drying. (</a:t>
            </a:r>
            <a:r>
              <a:rPr lang="en-US" dirty="0">
                <a:hlinkClick r:id="rId2" tooltip="Multi-decadal oscillations in the hydro-climate of the Okavango River system during the past and under a changing climate - ScienceDirect"/>
              </a:rPr>
              <a:t>ScienceDirect</a:t>
            </a:r>
            <a:r>
              <a:rPr lang="en-US" dirty="0"/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Underlying source:</a:t>
            </a:r>
            <a:r>
              <a:rPr lang="en-US" dirty="0"/>
              <a:t> they argue the rainfall oscillations are most consistent with </a:t>
            </a:r>
            <a:r>
              <a:rPr lang="en-US" b="1" dirty="0"/>
              <a:t>internal climate-system variability</a:t>
            </a:r>
            <a:r>
              <a:rPr lang="en-US" dirty="0"/>
              <a:t> (not external natural/anthropogenic forcing), while noting possible links to large-scale SST/pressure modes (e.g., PDO/NAO/AMO) but without pinning down a single mechanism. (</a:t>
            </a:r>
            <a:r>
              <a:rPr lang="en-US" dirty="0">
                <a:hlinkClick r:id="rId2" tooltip="Multi-decadal oscillations in the hydro-climate of the Okavango River system during the past and under a changing climate - ScienceDirect"/>
              </a:rPr>
              <a:t>ScienceDirect</a:t>
            </a:r>
            <a:r>
              <a:rPr lang="en-US" dirty="0"/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Climate change overlay:</a:t>
            </a:r>
            <a:r>
              <a:rPr lang="en-US" dirty="0"/>
              <a:t> 21st-century projections show a </a:t>
            </a:r>
            <a:r>
              <a:rPr lang="en-US" b="1" dirty="0"/>
              <a:t>warming-driven shift toward drier conditions</a:t>
            </a:r>
            <a:r>
              <a:rPr lang="en-US" dirty="0"/>
              <a:t>, with multi-decadal oscillations still likely to occur and sometimes offset/amplify the drying trend. (</a:t>
            </a:r>
            <a:r>
              <a:rPr lang="en-US" dirty="0">
                <a:hlinkClick r:id="rId2" tooltip="Multi-decadal oscillations in the hydro-climate of the Okavango River system during the past and under a changing climate - ScienceDirect"/>
              </a:rPr>
              <a:t>ScienceDirect</a:t>
            </a:r>
            <a:r>
              <a:rPr lang="en-US" dirty="0"/>
              <a:t>)</a:t>
            </a:r>
          </a:p>
          <a:p>
            <a:r>
              <a:rPr lang="en-US" dirty="0"/>
              <a:t>Wolski et al. attribute the Okavango’s </a:t>
            </a:r>
            <a:r>
              <a:rPr lang="en-US" b="1" dirty="0"/>
              <a:t>~30–80-year wet/dry phases</a:t>
            </a:r>
            <a:r>
              <a:rPr lang="en-US" dirty="0"/>
              <a:t> mainly to </a:t>
            </a:r>
            <a:r>
              <a:rPr lang="en-US" b="1" dirty="0"/>
              <a:t>rainfall-driven internal climate variability</a:t>
            </a:r>
            <a:r>
              <a:rPr lang="en-US" dirty="0"/>
              <a:t> (amplified by catchment hydrology), and project that similar oscillations will likely persist while being superimposed on a </a:t>
            </a:r>
            <a:r>
              <a:rPr lang="en-US" b="1" dirty="0"/>
              <a:t>warming-driven drying trend</a:t>
            </a:r>
            <a:r>
              <a:rPr lang="en-US" dirty="0"/>
              <a:t> this century. (</a:t>
            </a:r>
            <a:r>
              <a:rPr lang="en-US" dirty="0">
                <a:hlinkClick r:id="rId2" tooltip="Multi-decadal oscillations in the hydro-climate of the Okavango River system during the past and under a changing climate - ScienceDirect"/>
              </a:rPr>
              <a:t>ScienceDirect</a:t>
            </a:r>
            <a:r>
              <a:rPr lang="en-US" dirty="0"/>
              <a:t>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14179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B7DCB66B-F2AD-5576-D172-383DBF13C1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352" y="405919"/>
            <a:ext cx="11017626" cy="4957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64062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5BF9606-391D-4AA4-BBE8-12AA7011D0D6}"/>
              </a:ext>
            </a:extLst>
          </p:cNvPr>
          <p:cNvSpPr txBox="1"/>
          <p:nvPr/>
        </p:nvSpPr>
        <p:spPr>
          <a:xfrm>
            <a:off x="518984" y="370703"/>
            <a:ext cx="8476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Fraction years inundated in July, August, September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C2802F3-84C5-33EA-90CC-40BD203B23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759"/>
          <a:stretch/>
        </p:blipFill>
        <p:spPr>
          <a:xfrm>
            <a:off x="4496803" y="1244106"/>
            <a:ext cx="4057136" cy="386098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9B38861-E280-E4A0-B356-F482917E42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948"/>
          <a:stretch/>
        </p:blipFill>
        <p:spPr>
          <a:xfrm>
            <a:off x="247371" y="1244106"/>
            <a:ext cx="4057135" cy="386098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4EB3DA3-7E38-64D7-A69F-0336E60A73E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570"/>
          <a:stretch/>
        </p:blipFill>
        <p:spPr>
          <a:xfrm>
            <a:off x="8746236" y="3248410"/>
            <a:ext cx="3302010" cy="189375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767A983-B964-D74C-47AB-C2CBD8AC05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46237" y="1238079"/>
            <a:ext cx="3302010" cy="196741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54669F3-4890-E66C-E67A-F736A99D2617}"/>
              </a:ext>
            </a:extLst>
          </p:cNvPr>
          <p:cNvSpPr txBox="1"/>
          <p:nvPr/>
        </p:nvSpPr>
        <p:spPr>
          <a:xfrm>
            <a:off x="358346" y="5840966"/>
            <a:ext cx="66232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Inserts in periphery and panhandle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18164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FFD4F07-D9E1-A754-7540-E67A9107F1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5683" y="793523"/>
            <a:ext cx="7300634" cy="5270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1382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2A40719-B67B-BF86-ADC3-080037771F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753" y="318873"/>
            <a:ext cx="9427124" cy="5933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8815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9D5E5CC-103D-0F98-7ABE-65A4F9594D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0" y="317500"/>
            <a:ext cx="11303000" cy="622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92192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E23819CF-B4FB-3538-D9E9-66648A9DC6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85800"/>
            <a:ext cx="121920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48308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>
            <a:extLst>
              <a:ext uri="{FF2B5EF4-FFF2-40B4-BE49-F238E27FC236}">
                <a16:creationId xmlns:a16="http://schemas.microsoft.com/office/drawing/2014/main" id="{06C1087E-20C1-03C5-C8D9-C0B437EEE9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838" y="317500"/>
            <a:ext cx="11290300" cy="622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79673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48982</TotalTime>
  <Words>318</Words>
  <Application>Microsoft Macintosh PowerPoint</Application>
  <PresentationFormat>Widescreen</PresentationFormat>
  <Paragraphs>24</Paragraphs>
  <Slides>23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Aptos</vt:lpstr>
      <vt:lpstr>Aptos Display</vt:lpstr>
      <vt:lpstr>Arial</vt:lpstr>
      <vt:lpstr>Office Theme</vt:lpstr>
      <vt:lpstr>DSWE comparison figures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Figures</dc:title>
  <dc:creator>Octavia Crompton</dc:creator>
  <cp:lastModifiedBy>Octavia Crompton</cp:lastModifiedBy>
  <cp:revision>11</cp:revision>
  <dcterms:created xsi:type="dcterms:W3CDTF">2025-10-01T20:45:33Z</dcterms:created>
  <dcterms:modified xsi:type="dcterms:W3CDTF">2026-01-29T16:42:52Z</dcterms:modified>
</cp:coreProperties>
</file>